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70" r:id="rId2"/>
    <p:sldId id="397" r:id="rId3"/>
    <p:sldId id="377" r:id="rId4"/>
    <p:sldId id="404" r:id="rId5"/>
    <p:sldId id="392" r:id="rId6"/>
    <p:sldId id="393" r:id="rId7"/>
    <p:sldId id="408" r:id="rId8"/>
    <p:sldId id="400" r:id="rId9"/>
    <p:sldId id="401" r:id="rId10"/>
    <p:sldId id="402" r:id="rId11"/>
    <p:sldId id="355" r:id="rId12"/>
    <p:sldId id="405" r:id="rId13"/>
    <p:sldId id="409" r:id="rId14"/>
    <p:sldId id="391" r:id="rId15"/>
    <p:sldId id="406" r:id="rId16"/>
    <p:sldId id="269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C3E432"/>
    <a:srgbClr val="E2E41A"/>
    <a:srgbClr val="E4223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4" autoAdjust="0"/>
    <p:restoredTop sz="98488" autoAdjust="0"/>
  </p:normalViewPr>
  <p:slideViewPr>
    <p:cSldViewPr snapToGrid="0" snapToObjects="1">
      <p:cViewPr>
        <p:scale>
          <a:sx n="100" d="100"/>
          <a:sy n="100" d="100"/>
        </p:scale>
        <p:origin x="-568" y="-632"/>
      </p:cViewPr>
      <p:guideLst>
        <p:guide orient="horz" pos="1719"/>
        <p:guide pos="36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96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3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5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6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35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0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Modified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67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2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6/12/15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6/12/15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6/12/15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6/12/15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6/12/15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6/12/15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roup 397"/>
          <p:cNvGrpSpPr/>
          <p:nvPr/>
        </p:nvGrpSpPr>
        <p:grpSpPr>
          <a:xfrm>
            <a:off x="0" y="0"/>
            <a:ext cx="8577263" cy="1436688"/>
            <a:chOff x="0" y="0"/>
            <a:chExt cx="8577263" cy="1436688"/>
          </a:xfrm>
          <a:noFill/>
        </p:grpSpPr>
        <p:sp>
          <p:nvSpPr>
            <p:cNvPr id="399" name="Rectangle 398"/>
            <p:cNvSpPr/>
            <p:nvPr/>
          </p:nvSpPr>
          <p:spPr bwMode="auto">
            <a:xfrm>
              <a:off x="0" y="0"/>
              <a:ext cx="4762500" cy="1436688"/>
            </a:xfrm>
            <a:prstGeom prst="rect">
              <a:avLst/>
            </a:prstGeom>
            <a:solidFill>
              <a:schemeClr val="bg1">
                <a:lumMod val="85000"/>
                <a:alpha val="5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0" name="Rectangle 2"/>
            <p:cNvSpPr>
              <a:spLocks/>
            </p:cNvSpPr>
            <p:nvPr/>
          </p:nvSpPr>
          <p:spPr bwMode="auto">
            <a:xfrm>
              <a:off x="246063" y="167808"/>
              <a:ext cx="8331200" cy="1117207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38100" tIns="38100" rIns="38100" bIns="38100"/>
            <a:lstStyle/>
            <a:p>
              <a:r>
                <a:rPr lang="en-US" sz="3600" b="1" dirty="0" smtClean="0">
                  <a:latin typeface="Gill Sans" charset="0"/>
                  <a:cs typeface="Gill Sans" charset="0"/>
                </a:rPr>
                <a:t>Cancer </a:t>
              </a:r>
            </a:p>
            <a:p>
              <a:r>
                <a:rPr lang="en-US" sz="3600" b="1" dirty="0" smtClean="0">
                  <a:latin typeface="Gill Sans" charset="0"/>
                  <a:cs typeface="Gill Sans" charset="0"/>
                </a:rPr>
                <a:t>Lesson 4.2</a:t>
              </a:r>
              <a:endParaRPr lang="en-US" sz="3600" b="1" dirty="0">
                <a:cs typeface="Gill Sans" charset="0"/>
              </a:endParaRPr>
            </a:p>
            <a:p>
              <a:r>
                <a:rPr lang="en-US" sz="2500" b="1" dirty="0">
                  <a:cs typeface="Gill Sans" charset="0"/>
                </a:rPr>
                <a:t> </a:t>
              </a:r>
              <a:endParaRPr lang="en-US" dirty="0">
                <a:latin typeface="Cambria Bold" charset="0"/>
                <a:cs typeface="Cambria Bold" charset="0"/>
                <a:sym typeface="Cambria Bold" charset="0"/>
              </a:endParaRPr>
            </a:p>
          </p:txBody>
        </p:sp>
      </p:grpSp>
      <p:sp>
        <p:nvSpPr>
          <p:cNvPr id="412" name="TextBox 5"/>
          <p:cNvSpPr txBox="1">
            <a:spLocks noChangeArrowheads="1"/>
          </p:cNvSpPr>
          <p:nvPr/>
        </p:nvSpPr>
        <p:spPr bwMode="auto">
          <a:xfrm>
            <a:off x="203994" y="1763836"/>
            <a:ext cx="8736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Gill Sans"/>
                <a:cs typeface="Gill Sans"/>
              </a:rPr>
              <a:t>How do </a:t>
            </a:r>
            <a:r>
              <a:rPr lang="en-US" sz="3600" b="1" dirty="0">
                <a:latin typeface="Gill Sans"/>
                <a:cs typeface="Gill Sans"/>
              </a:rPr>
              <a:t>tumor cells leave home?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137" y="2668773"/>
            <a:ext cx="4478859" cy="335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497" y="1676197"/>
            <a:ext cx="2410968" cy="734568"/>
          </a:xfrm>
          <a:prstGeom prst="rect">
            <a:avLst/>
          </a:prstGeom>
        </p:spPr>
      </p:pic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9101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Tumors recruit blood vessels to provide nutrients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00674" y="3509702"/>
            <a:ext cx="2786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Angiogenesis – </a:t>
            </a:r>
          </a:p>
          <a:p>
            <a:pPr algn="ctr"/>
            <a:r>
              <a:rPr lang="en-US" sz="2800" dirty="0" smtClean="0">
                <a:latin typeface="+mn-lt"/>
              </a:rPr>
              <a:t>growth of new blood vessels</a:t>
            </a:r>
            <a:endParaRPr lang="en-US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418383"/>
            <a:ext cx="7935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Signals that promote blood vessel growth also promote lymph vessel growth</a:t>
            </a:r>
            <a:endParaRPr lang="en-US" sz="2800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0289" y="2913421"/>
            <a:ext cx="578148" cy="562683"/>
            <a:chOff x="1418648" y="2504635"/>
            <a:chExt cx="578148" cy="562683"/>
          </a:xfrm>
        </p:grpSpPr>
        <p:sp>
          <p:nvSpPr>
            <p:cNvPr id="8" name="Oval 7"/>
            <p:cNvSpPr/>
            <p:nvPr/>
          </p:nvSpPr>
          <p:spPr>
            <a:xfrm>
              <a:off x="1418648" y="2504635"/>
              <a:ext cx="578148" cy="56268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626781" y="2778775"/>
              <a:ext cx="192716" cy="19793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1685517" y="2392563"/>
            <a:ext cx="1210434" cy="601514"/>
          </a:xfrm>
          <a:prstGeom prst="straightConnector1">
            <a:avLst/>
          </a:prstGeom>
          <a:ln w="50800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 flipV="1">
            <a:off x="2299051" y="2301260"/>
            <a:ext cx="998467" cy="151370"/>
            <a:chOff x="2493707" y="2131802"/>
            <a:chExt cx="998467" cy="265678"/>
          </a:xfrm>
        </p:grpSpPr>
        <p:sp>
          <p:nvSpPr>
            <p:cNvPr id="11" name="Isosceles Triangle 10"/>
            <p:cNvSpPr/>
            <p:nvPr/>
          </p:nvSpPr>
          <p:spPr>
            <a:xfrm>
              <a:off x="2493707" y="2186889"/>
              <a:ext cx="156334" cy="93369"/>
            </a:xfrm>
            <a:prstGeom prst="triangl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920375" y="2296102"/>
              <a:ext cx="156334" cy="93369"/>
            </a:xfrm>
            <a:prstGeom prst="triangl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3088387" y="2233574"/>
              <a:ext cx="156334" cy="93369"/>
            </a:xfrm>
            <a:prstGeom prst="triangl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335840" y="2264416"/>
              <a:ext cx="156334" cy="93369"/>
            </a:xfrm>
            <a:prstGeom prst="triangl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2756479" y="2304111"/>
              <a:ext cx="156334" cy="93369"/>
            </a:xfrm>
            <a:prstGeom prst="triangl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2764041" y="2131802"/>
              <a:ext cx="156334" cy="93369"/>
            </a:xfrm>
            <a:prstGeom prst="triangl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3708400" y="2548850"/>
            <a:ext cx="0" cy="651551"/>
          </a:xfrm>
          <a:prstGeom prst="straightConnector1">
            <a:avLst/>
          </a:prstGeom>
          <a:ln w="88900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796" y="3314700"/>
            <a:ext cx="3560064" cy="1734312"/>
          </a:xfrm>
          <a:prstGeom prst="rect">
            <a:avLst/>
          </a:prstGeom>
        </p:spPr>
      </p:pic>
      <p:sp>
        <p:nvSpPr>
          <p:cNvPr id="20" name="Isosceles Triangle 19"/>
          <p:cNvSpPr/>
          <p:nvPr/>
        </p:nvSpPr>
        <p:spPr>
          <a:xfrm flipV="1">
            <a:off x="2142717" y="2923565"/>
            <a:ext cx="156334" cy="53197"/>
          </a:xfrm>
          <a:prstGeom prst="triangl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flipV="1">
            <a:off x="2295117" y="2783865"/>
            <a:ext cx="156334" cy="53197"/>
          </a:xfrm>
          <a:prstGeom prst="triangl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flipV="1">
            <a:off x="2180817" y="2555265"/>
            <a:ext cx="156334" cy="53197"/>
          </a:xfrm>
          <a:prstGeom prst="triangl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flipV="1">
            <a:off x="1926817" y="2720365"/>
            <a:ext cx="156334" cy="53197"/>
          </a:xfrm>
          <a:prstGeom prst="triangl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flipV="1">
            <a:off x="1863317" y="3025165"/>
            <a:ext cx="156334" cy="53197"/>
          </a:xfrm>
          <a:prstGeom prst="triangl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flipV="1">
            <a:off x="1685517" y="2821965"/>
            <a:ext cx="156334" cy="53197"/>
          </a:xfrm>
          <a:prstGeom prst="triangl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92146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0889" y="1907842"/>
            <a:ext cx="8109366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smtClean="0"/>
              <a:t>Invasion game!</a:t>
            </a:r>
            <a:endParaRPr lang="en-US" sz="2800" i="1" u="sng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Simulate the process of metastasis by playing a board game.  </a:t>
            </a:r>
          </a:p>
        </p:txBody>
      </p:sp>
    </p:spTree>
    <p:extLst>
      <p:ext uri="{BB962C8B-B14F-4D97-AF65-F5344CB8AC3E}">
        <p14:creationId xmlns:p14="http://schemas.microsoft.com/office/powerpoint/2010/main" val="32734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16730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Wrap up:</a:t>
            </a:r>
            <a:r>
              <a:rPr lang="en-US" dirty="0"/>
              <a:t> </a:t>
            </a:r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8796" y="2646997"/>
            <a:ext cx="76406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2800" dirty="0" smtClean="0">
                <a:latin typeface="+mn-lt"/>
              </a:rPr>
              <a:t>What were the best mutations to pick up?</a:t>
            </a:r>
          </a:p>
          <a:p>
            <a:pPr marL="514350" indent="-514350">
              <a:buFont typeface="Arial"/>
              <a:buChar char="•"/>
            </a:pPr>
            <a:endParaRPr lang="en-US" sz="2800" dirty="0" smtClean="0">
              <a:latin typeface="+mn-lt"/>
            </a:endParaRPr>
          </a:p>
          <a:p>
            <a:pPr marL="514350" indent="-514350">
              <a:buFont typeface="Arial"/>
              <a:buChar char="•"/>
            </a:pPr>
            <a:r>
              <a:rPr lang="en-US" sz="2800" dirty="0" smtClean="0">
                <a:latin typeface="+mn-lt"/>
              </a:rPr>
              <a:t>What happened when you landed in the lymph node?</a:t>
            </a:r>
          </a:p>
          <a:p>
            <a:pPr marL="514350" indent="-514350">
              <a:buFont typeface="Arial"/>
              <a:buChar char="•"/>
            </a:pPr>
            <a:endParaRPr lang="en-US" sz="2800" dirty="0" smtClean="0">
              <a:latin typeface="+mn-lt"/>
            </a:endParaRPr>
          </a:p>
          <a:p>
            <a:pPr marL="514350" indent="-514350">
              <a:buFont typeface="Arial"/>
              <a:buChar char="•"/>
            </a:pPr>
            <a:r>
              <a:rPr lang="en-US" sz="2800" dirty="0" smtClean="0">
                <a:latin typeface="+mn-lt"/>
              </a:rPr>
              <a:t>Do cells stop mutating once they enter blood stream?</a:t>
            </a:r>
            <a:endParaRPr lang="en-US" sz="2800" dirty="0">
              <a:latin typeface="+mn-lt"/>
            </a:endParaRPr>
          </a:p>
          <a:p>
            <a:pPr marL="514350" indent="-514350">
              <a:buFont typeface="Arial"/>
              <a:buChar char="•"/>
            </a:pPr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65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Traveling through the vascular highway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76" y="1951074"/>
            <a:ext cx="3891130" cy="2258164"/>
          </a:xfrm>
        </p:spPr>
        <p:txBody>
          <a:bodyPr/>
          <a:lstStyle/>
          <a:p>
            <a:r>
              <a:rPr lang="en-US" dirty="0" smtClean="0"/>
              <a:t>Entry into blood stream is dangerous!</a:t>
            </a:r>
          </a:p>
          <a:p>
            <a:pPr lvl="1"/>
            <a:r>
              <a:rPr lang="en-US" dirty="0" smtClean="0"/>
              <a:t>Immune cells</a:t>
            </a:r>
          </a:p>
          <a:p>
            <a:pPr lvl="1"/>
            <a:r>
              <a:rPr lang="en-US" dirty="0" smtClean="0"/>
              <a:t>Shear forces</a:t>
            </a:r>
          </a:p>
          <a:p>
            <a:pPr lvl="1"/>
            <a:r>
              <a:rPr lang="en-US" dirty="0" smtClean="0"/>
              <a:t>Lymph node entrapment</a:t>
            </a:r>
            <a:endParaRPr lang="en-US" dirty="0"/>
          </a:p>
        </p:txBody>
      </p:sp>
      <p:pic>
        <p:nvPicPr>
          <p:cNvPr id="4" name="White Blood Cell Movement Towards a Woun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4406" y="1683599"/>
            <a:ext cx="4688097" cy="35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8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71827" y="16516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Wrap up:</a:t>
            </a:r>
            <a:br>
              <a:rPr lang="en-US" dirty="0" smtClean="0"/>
            </a:br>
            <a:r>
              <a:rPr lang="en-US" dirty="0" smtClean="0"/>
              <a:t>Arrange these steps in metastasis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0665" y="1381002"/>
            <a:ext cx="764067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+mn-lt"/>
              </a:rPr>
              <a:t>Local invasion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+mn-lt"/>
              </a:rPr>
              <a:t>Entering the bloodstream (</a:t>
            </a:r>
            <a:r>
              <a:rPr lang="en-US" sz="2800" u="sng" dirty="0" err="1" smtClean="0">
                <a:latin typeface="+mn-lt"/>
              </a:rPr>
              <a:t>intra</a:t>
            </a:r>
            <a:r>
              <a:rPr lang="en-US" sz="2800" dirty="0" err="1" smtClean="0">
                <a:latin typeface="+mn-lt"/>
              </a:rPr>
              <a:t>vasation</a:t>
            </a:r>
            <a:r>
              <a:rPr lang="en-US" sz="2800" dirty="0" smtClean="0">
                <a:latin typeface="+mn-lt"/>
              </a:rPr>
              <a:t>)</a:t>
            </a:r>
            <a:r>
              <a:rPr lang="en-US" sz="2800" dirty="0" smtClean="0"/>
              <a:t>.</a:t>
            </a:r>
            <a:endParaRPr lang="en-US" sz="2800" dirty="0" smtClean="0">
              <a:latin typeface="+mn-lt"/>
            </a:endParaRPr>
          </a:p>
          <a:p>
            <a:pPr marL="514350" indent="-514350">
              <a:buAutoNum type="arabicPeriod"/>
            </a:pPr>
            <a:endParaRPr lang="en-US" sz="2800" dirty="0" smtClean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+mn-lt"/>
              </a:rPr>
              <a:t>Exiting </a:t>
            </a:r>
            <a:r>
              <a:rPr lang="en-US" sz="2800" dirty="0">
                <a:latin typeface="+mn-lt"/>
              </a:rPr>
              <a:t>the </a:t>
            </a:r>
            <a:r>
              <a:rPr lang="en-US" sz="2800" dirty="0" smtClean="0">
                <a:latin typeface="+mn-lt"/>
              </a:rPr>
              <a:t>bloodstream and forming a secondary tumor (</a:t>
            </a:r>
            <a:r>
              <a:rPr lang="en-US" sz="2800" u="sng" dirty="0" smtClean="0">
                <a:latin typeface="+mn-lt"/>
              </a:rPr>
              <a:t>extra</a:t>
            </a:r>
            <a:r>
              <a:rPr lang="en-US" sz="2800" dirty="0" smtClean="0">
                <a:latin typeface="+mn-lt"/>
              </a:rPr>
              <a:t>vasation).</a:t>
            </a:r>
          </a:p>
          <a:p>
            <a:endParaRPr lang="en-US" sz="2800" dirty="0" smtClean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+mn-lt"/>
              </a:rPr>
              <a:t>Proliferation</a:t>
            </a:r>
          </a:p>
          <a:p>
            <a:endParaRPr lang="en-US" sz="2800" dirty="0" smtClean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+mn-lt"/>
              </a:rPr>
              <a:t>Growth of new blood vessels (angiogenesis).</a:t>
            </a:r>
          </a:p>
          <a:p>
            <a:pPr marL="514350" indent="-514350">
              <a:buAutoNum type="arabicPeriod"/>
            </a:pPr>
            <a:endParaRPr lang="en-US" sz="2800" b="1" dirty="0" smtClean="0">
              <a:latin typeface="+mn-lt"/>
            </a:endParaRPr>
          </a:p>
          <a:p>
            <a:pPr marL="514350" indent="-514350">
              <a:buAutoNum type="arabicPeriod"/>
            </a:pPr>
            <a:endParaRPr lang="en-US" sz="2800" dirty="0" smtClean="0">
              <a:latin typeface="+mn-lt"/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endParaRPr lang="en-US" sz="2800" b="1" dirty="0" smtClean="0">
              <a:latin typeface="+mn-lt"/>
            </a:endParaRPr>
          </a:p>
          <a:p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35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71827" y="16516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Wrap up:</a:t>
            </a:r>
            <a:br>
              <a:rPr lang="en-US" dirty="0" smtClean="0"/>
            </a:br>
            <a:r>
              <a:rPr lang="en-US" dirty="0" smtClean="0"/>
              <a:t>Arrange these steps in metastasis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0665" y="1381002"/>
            <a:ext cx="764067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+mn-lt"/>
              </a:rPr>
              <a:t>Proliferation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+mn-lt"/>
              </a:rPr>
              <a:t>Local invasion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+mn-lt"/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>
                <a:latin typeface="+mn-lt"/>
              </a:rPr>
              <a:t>Angiogenesis (growth of new blood vessels</a:t>
            </a:r>
            <a:r>
              <a:rPr lang="en-US" sz="2800" dirty="0" smtClean="0">
                <a:latin typeface="+mn-lt"/>
              </a:rPr>
              <a:t>)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2800" u="sng" dirty="0" err="1" smtClean="0">
                <a:latin typeface="+mn-lt"/>
              </a:rPr>
              <a:t>Intra</a:t>
            </a:r>
            <a:r>
              <a:rPr lang="en-US" sz="2800" dirty="0" err="1" smtClean="0">
                <a:latin typeface="+mn-lt"/>
              </a:rPr>
              <a:t>vasation</a:t>
            </a:r>
            <a:r>
              <a:rPr lang="en-US" sz="2800" dirty="0" smtClean="0">
                <a:latin typeface="+mn-lt"/>
              </a:rPr>
              <a:t> (entering the bloodstream)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2800" u="sng" dirty="0">
                <a:latin typeface="+mn-lt"/>
              </a:rPr>
              <a:t>E</a:t>
            </a:r>
            <a:r>
              <a:rPr lang="en-US" sz="2800" u="sng" dirty="0" smtClean="0">
                <a:latin typeface="+mn-lt"/>
              </a:rPr>
              <a:t>xtra</a:t>
            </a:r>
            <a:r>
              <a:rPr lang="en-US" sz="2800" dirty="0" smtClean="0">
                <a:latin typeface="+mn-lt"/>
              </a:rPr>
              <a:t>vasation (exiting the bloodstream) and forming secondary tumor.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marL="514350" indent="-514350">
              <a:buAutoNum type="arabicPeriod"/>
            </a:pPr>
            <a:endParaRPr lang="en-US" sz="2800" b="1" dirty="0" smtClean="0">
              <a:latin typeface="+mn-lt"/>
            </a:endParaRPr>
          </a:p>
          <a:p>
            <a:pPr marL="514350" indent="-514350">
              <a:buAutoNum type="arabicPeriod"/>
            </a:pPr>
            <a:endParaRPr lang="en-US" sz="2800" dirty="0" smtClean="0">
              <a:latin typeface="+mn-lt"/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endParaRPr lang="en-US" sz="2800" b="1" dirty="0" smtClean="0">
              <a:latin typeface="+mn-lt"/>
            </a:endParaRPr>
          </a:p>
          <a:p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46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Homework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434" y="2353504"/>
            <a:ext cx="8109366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050" y="2687576"/>
            <a:ext cx="7740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Read the handout on how the organ of primary tumor origin, determines the types of organs that secondary tumors will form in.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79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751481" y="2146023"/>
            <a:ext cx="7935319" cy="123353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dirty="0" smtClean="0"/>
              <a:t>Why would malignant cells escape the primary tumor and travel to other sites in the body?</a:t>
            </a:r>
          </a:p>
          <a:p>
            <a:endParaRPr lang="en-US" sz="2800" dirty="0"/>
          </a:p>
          <a:p>
            <a:r>
              <a:rPr lang="en-US" sz="2800" dirty="0" smtClean="0"/>
              <a:t>What would be the advantage of escaping like this?</a:t>
            </a:r>
            <a:endParaRPr lang="en-US" sz="3200" dirty="0" smtClean="0"/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9281" y="4985901"/>
            <a:ext cx="68611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dirty="0">
                <a:latin typeface="+mj-lt"/>
              </a:rPr>
              <a:t>Escaping the primary site is called </a:t>
            </a:r>
            <a:r>
              <a:rPr lang="en-US" sz="2800" b="1" dirty="0">
                <a:latin typeface="+mj-lt"/>
              </a:rPr>
              <a:t>metastasis.</a:t>
            </a:r>
            <a:endParaRPr lang="en-US" sz="2800" b="1" dirty="0"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4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516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Primary vs. secondary tumors</a:t>
            </a:r>
            <a:endParaRPr lang="en-US" dirty="0"/>
          </a:p>
        </p:txBody>
      </p:sp>
      <p:pic>
        <p:nvPicPr>
          <p:cNvPr id="22" name="Picture 3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45" y="1181406"/>
            <a:ext cx="2543279" cy="5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0" y="2857837"/>
            <a:ext cx="256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Primary tumor in the skin</a:t>
            </a:r>
            <a:endParaRPr lang="en-US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3801" y="3053447"/>
            <a:ext cx="1162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Secondary</a:t>
            </a:r>
          </a:p>
          <a:p>
            <a:pPr algn="r"/>
            <a:r>
              <a:rPr lang="en-US" dirty="0" smtClean="0">
                <a:latin typeface="+mn-lt"/>
              </a:rPr>
              <a:t>tumors</a:t>
            </a:r>
            <a:endParaRPr lang="en-US" dirty="0"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73974" y="3207348"/>
            <a:ext cx="1108856" cy="118648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794729" y="1425377"/>
            <a:ext cx="2638791" cy="180179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288516" y="3383373"/>
            <a:ext cx="2955411" cy="32316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3562350" y="3467100"/>
            <a:ext cx="127000" cy="8636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516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Tumor invasion</a:t>
            </a:r>
            <a:endParaRPr lang="en-US" dirty="0"/>
          </a:p>
        </p:txBody>
      </p:sp>
      <p:pic>
        <p:nvPicPr>
          <p:cNvPr id="10" name="Picture 3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779"/>
            <a:ext cx="8350250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478733"/>
            <a:ext cx="2142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Benign tumors grow,</a:t>
            </a:r>
          </a:p>
          <a:p>
            <a:r>
              <a:rPr lang="en-US" dirty="0" smtClean="0">
                <a:latin typeface="+mn-lt"/>
              </a:rPr>
              <a:t>But cannot migrate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9007" y="1567601"/>
            <a:ext cx="2924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Malignant tumors can invade</a:t>
            </a:r>
          </a:p>
          <a:p>
            <a:r>
              <a:rPr lang="en-US" dirty="0" smtClean="0">
                <a:latin typeface="+mn-lt"/>
              </a:rPr>
              <a:t>the </a:t>
            </a:r>
            <a:r>
              <a:rPr lang="en-US" dirty="0" err="1" smtClean="0">
                <a:latin typeface="+mn-lt"/>
              </a:rPr>
              <a:t>stroma</a:t>
            </a:r>
            <a:endParaRPr lang="en-US" dirty="0"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28214" y="1973779"/>
            <a:ext cx="1" cy="142120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76128" y="1927831"/>
            <a:ext cx="1472082" cy="13505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22629" y="1801898"/>
            <a:ext cx="1026688" cy="115251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4651" y="5477142"/>
            <a:ext cx="8888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Malignant tumors that migrate to distant sites are said to ‘</a:t>
            </a:r>
            <a:r>
              <a:rPr lang="en-US" sz="2800" b="1" dirty="0" smtClean="0">
                <a:latin typeface="+mn-lt"/>
              </a:rPr>
              <a:t>metastasize</a:t>
            </a:r>
            <a:r>
              <a:rPr lang="en-US" sz="2800" dirty="0" smtClean="0">
                <a:latin typeface="+mn-lt"/>
              </a:rPr>
              <a:t>’</a:t>
            </a:r>
            <a:endParaRPr lang="en-US" sz="2800" dirty="0">
              <a:latin typeface="+mn-lt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457200" y="5013068"/>
            <a:ext cx="8229600" cy="0"/>
          </a:xfrm>
          <a:prstGeom prst="line">
            <a:avLst/>
          </a:prstGeom>
          <a:noFill/>
          <a:ln w="88900">
            <a:solidFill>
              <a:schemeClr val="bg1">
                <a:lumMod val="50000"/>
              </a:schemeClr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28214" y="5077032"/>
            <a:ext cx="701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Time</a:t>
            </a:r>
            <a:endParaRPr lang="en-US" sz="2000" dirty="0"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37419" y="2216182"/>
            <a:ext cx="1005152" cy="106218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16364" y="1120691"/>
            <a:ext cx="2839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Malignant tumors can travel</a:t>
            </a:r>
          </a:p>
          <a:p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o distant sites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0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516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Invasion and metastasis</a:t>
            </a:r>
            <a:endParaRPr lang="en-US" dirty="0"/>
          </a:p>
        </p:txBody>
      </p:sp>
      <p:pic>
        <p:nvPicPr>
          <p:cNvPr id="4" name="Picture 8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5" y="1172400"/>
            <a:ext cx="4454969" cy="458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8897" y="5627409"/>
            <a:ext cx="3964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+mn-lt"/>
              </a:rPr>
              <a:t>Metastatic cells spread through blood or lymph vessels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3100" y="3813430"/>
            <a:ext cx="172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Blood vessel</a:t>
            </a:r>
            <a:endParaRPr lang="en-US" sz="2000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3077" name="Group 3076"/>
          <p:cNvGrpSpPr/>
          <p:nvPr/>
        </p:nvGrpSpPr>
        <p:grpSpPr>
          <a:xfrm>
            <a:off x="3105913" y="1082233"/>
            <a:ext cx="5760820" cy="1755885"/>
            <a:chOff x="3105913" y="1082233"/>
            <a:chExt cx="5760820" cy="1755885"/>
          </a:xfrm>
        </p:grpSpPr>
        <p:grpSp>
          <p:nvGrpSpPr>
            <p:cNvPr id="17" name="Group 16"/>
            <p:cNvGrpSpPr/>
            <p:nvPr/>
          </p:nvGrpSpPr>
          <p:grpSpPr>
            <a:xfrm>
              <a:off x="3105913" y="1308169"/>
              <a:ext cx="5580887" cy="1529949"/>
              <a:chOff x="3105913" y="1308169"/>
              <a:chExt cx="5580887" cy="152994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105913" y="1708418"/>
                <a:ext cx="20822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 smtClean="0">
                    <a:latin typeface="+mn-lt"/>
                  </a:rPr>
                  <a:t>Malignant cells </a:t>
                </a:r>
              </a:p>
              <a:p>
                <a:pPr algn="r"/>
                <a:r>
                  <a:rPr lang="en-US" sz="2000" dirty="0" smtClean="0">
                    <a:latin typeface="+mn-lt"/>
                  </a:rPr>
                  <a:t>invade the </a:t>
                </a:r>
                <a:r>
                  <a:rPr lang="en-US" sz="2000" dirty="0" err="1" smtClean="0">
                    <a:latin typeface="+mn-lt"/>
                  </a:rPr>
                  <a:t>stroma</a:t>
                </a:r>
                <a:endParaRPr lang="en-US" sz="2000" dirty="0">
                  <a:latin typeface="+mn-lt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b="48959"/>
              <a:stretch/>
            </p:blipFill>
            <p:spPr>
              <a:xfrm>
                <a:off x="5188134" y="1308169"/>
                <a:ext cx="3498666" cy="1529949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850667" y="2204742"/>
              <a:ext cx="177801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Cancerous epithelial cells</a:t>
              </a:r>
              <a:endParaRPr 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85487" y="2432907"/>
              <a:ext cx="1039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/>
                <a:t>Stroma</a:t>
              </a:r>
              <a:endParaRPr lang="en-US" sz="1600" b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7391401" y="1983784"/>
              <a:ext cx="348276" cy="327616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7624420" y="1082233"/>
              <a:ext cx="1242313" cy="814355"/>
              <a:chOff x="7624420" y="1171133"/>
              <a:chExt cx="1242313" cy="81435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7624420" y="1171133"/>
                <a:ext cx="124231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Basement membrane</a:t>
                </a:r>
                <a:endParaRPr lang="en-US" sz="1600" b="1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8369301" y="1692121"/>
                <a:ext cx="190500" cy="293367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" name="Straight Arrow Connector 20"/>
          <p:cNvCxnSpPr/>
          <p:nvPr/>
        </p:nvCxnSpPr>
        <p:spPr>
          <a:xfrm flipH="1">
            <a:off x="4052267" y="4213540"/>
            <a:ext cx="349135" cy="415498"/>
          </a:xfrm>
          <a:prstGeom prst="straightConnector1">
            <a:avLst/>
          </a:prstGeom>
          <a:ln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8" name="Group 3077"/>
          <p:cNvGrpSpPr/>
          <p:nvPr/>
        </p:nvGrpSpPr>
        <p:grpSpPr>
          <a:xfrm>
            <a:off x="5188134" y="3181542"/>
            <a:ext cx="3498666" cy="2180936"/>
            <a:chOff x="5188134" y="3181542"/>
            <a:chExt cx="3498666" cy="21809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5386273" y="3181542"/>
              <a:ext cx="3300527" cy="21809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09269" y="3467099"/>
              <a:ext cx="1562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latin typeface="+mj-lt"/>
                </a:rPr>
                <a:t>Cancer cell</a:t>
              </a:r>
              <a:endParaRPr lang="en-US" sz="2400" dirty="0">
                <a:solidFill>
                  <a:srgbClr val="FFFF00"/>
                </a:solidFill>
                <a:latin typeface="+mj-lt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188134" y="4213540"/>
              <a:ext cx="588099" cy="272938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873413" y="5042633"/>
            <a:ext cx="24958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+mn-lt"/>
              </a:rPr>
              <a:t>Intravasation</a:t>
            </a:r>
            <a:endParaRPr lang="en-US" sz="3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03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516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Cancer cells migrate through lymph or blood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98" y="1308169"/>
            <a:ext cx="5029876" cy="48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metastasis is like wound healing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11397"/>
            <a:ext cx="8686800" cy="1737790"/>
          </a:xfrm>
        </p:spPr>
        <p:txBody>
          <a:bodyPr/>
          <a:lstStyle/>
          <a:p>
            <a:r>
              <a:rPr lang="en-US" sz="2400" dirty="0" smtClean="0"/>
              <a:t>Stromal tissue is loosened </a:t>
            </a:r>
          </a:p>
          <a:p>
            <a:r>
              <a:rPr lang="en-US" sz="2400" dirty="0" smtClean="0"/>
              <a:t>Immune </a:t>
            </a:r>
            <a:r>
              <a:rPr lang="en-US" sz="2400" dirty="0"/>
              <a:t>cells are </a:t>
            </a:r>
            <a:r>
              <a:rPr lang="en-US" sz="2400" dirty="0" smtClean="0"/>
              <a:t>recruited</a:t>
            </a:r>
          </a:p>
          <a:p>
            <a:r>
              <a:rPr lang="en-US" sz="2400" dirty="0" smtClean="0"/>
              <a:t>New blood vessels are made</a:t>
            </a:r>
          </a:p>
          <a:p>
            <a:r>
              <a:rPr lang="en-US" sz="2400" dirty="0" smtClean="0"/>
              <a:t>Immune cells and stromal cells signal epithelial cells to replicate.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222" t="4005" r="5953" b="63241"/>
          <a:stretch/>
        </p:blipFill>
        <p:spPr>
          <a:xfrm>
            <a:off x="553400" y="1717921"/>
            <a:ext cx="2672900" cy="2496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1484" t="37958" r="5691" b="29288"/>
          <a:stretch/>
        </p:blipFill>
        <p:spPr>
          <a:xfrm>
            <a:off x="3369475" y="1819521"/>
            <a:ext cx="2672900" cy="2496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0935" t="69491" r="6240" b="-2245"/>
          <a:stretch/>
        </p:blipFill>
        <p:spPr>
          <a:xfrm>
            <a:off x="6185550" y="1717921"/>
            <a:ext cx="2672900" cy="24964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6800" y="2882900"/>
            <a:ext cx="292100" cy="5384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89850" y="1320800"/>
            <a:ext cx="129450" cy="498721"/>
          </a:xfrm>
          <a:prstGeom prst="straightConnector1">
            <a:avLst/>
          </a:prstGeom>
          <a:ln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33907" y="1022906"/>
            <a:ext cx="6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Scab</a:t>
            </a:r>
            <a:endParaRPr lang="en-US" sz="20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92" y="1136134"/>
            <a:ext cx="1309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Epithelium</a:t>
            </a:r>
            <a:endParaRPr lang="en-US" sz="20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483" y="3184822"/>
            <a:ext cx="142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Immune cells</a:t>
            </a:r>
            <a:endParaRPr lang="en-US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19300" y="3146722"/>
            <a:ext cx="86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Stroma</a:t>
            </a:r>
            <a:endParaRPr lang="en-US" dirty="0">
              <a:latin typeface="+mn-lt"/>
            </a:endParaRPr>
          </a:p>
        </p:txBody>
      </p:sp>
      <p:cxnSp>
        <p:nvCxnSpPr>
          <p:cNvPr id="15" name="Straight Arrow Connector 14"/>
          <p:cNvCxnSpPr>
            <a:stCxn id="17" idx="2"/>
          </p:cNvCxnSpPr>
          <p:nvPr/>
        </p:nvCxnSpPr>
        <p:spPr>
          <a:xfrm>
            <a:off x="762166" y="1536244"/>
            <a:ext cx="48184" cy="552942"/>
          </a:xfrm>
          <a:prstGeom prst="straightConnector1">
            <a:avLst/>
          </a:prstGeom>
          <a:ln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416740" y="2882900"/>
            <a:ext cx="317167" cy="304800"/>
          </a:xfrm>
          <a:prstGeom prst="straightConnector1">
            <a:avLst/>
          </a:prstGeom>
          <a:ln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2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26897"/>
            <a:ext cx="3550920" cy="381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1926897"/>
            <a:ext cx="3550920" cy="3810000"/>
          </a:xfrm>
          <a:prstGeom prst="rect">
            <a:avLst/>
          </a:prstGeom>
        </p:spPr>
      </p:pic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55875"/>
            <a:ext cx="89535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Cancer cells secrete proteases that break down </a:t>
            </a:r>
            <a:r>
              <a:rPr lang="en-US" dirty="0"/>
              <a:t>basement </a:t>
            </a:r>
            <a:r>
              <a:rPr lang="en-US" dirty="0" smtClean="0"/>
              <a:t>membrane and </a:t>
            </a:r>
            <a:r>
              <a:rPr lang="en-US" dirty="0" err="1" smtClean="0"/>
              <a:t>stroma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5505" y="1605073"/>
            <a:ext cx="2882520" cy="2546215"/>
            <a:chOff x="155505" y="1605073"/>
            <a:chExt cx="2882520" cy="2546215"/>
          </a:xfrm>
        </p:grpSpPr>
        <p:sp>
          <p:nvSpPr>
            <p:cNvPr id="15" name="TextBox 14"/>
            <p:cNvSpPr txBox="1"/>
            <p:nvPr/>
          </p:nvSpPr>
          <p:spPr>
            <a:xfrm>
              <a:off x="155505" y="1605073"/>
              <a:ext cx="2882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+mn-lt"/>
                </a:rPr>
                <a:t>Basement membrane</a:t>
              </a:r>
              <a:endParaRPr lang="en-US" sz="2400" dirty="0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805969" y="2043283"/>
              <a:ext cx="230729" cy="210800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872762" y="4267699"/>
            <a:ext cx="3301088" cy="2046928"/>
            <a:chOff x="4872762" y="4267699"/>
            <a:chExt cx="3301088" cy="2046928"/>
          </a:xfrm>
        </p:grpSpPr>
        <p:sp>
          <p:nvSpPr>
            <p:cNvPr id="19" name="TextBox 18"/>
            <p:cNvSpPr txBox="1"/>
            <p:nvPr/>
          </p:nvSpPr>
          <p:spPr>
            <a:xfrm>
              <a:off x="4872762" y="5852962"/>
              <a:ext cx="29358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+mn-lt"/>
                </a:rPr>
                <a:t>Basement membrane</a:t>
              </a:r>
              <a:endParaRPr lang="en-US" sz="2400" dirty="0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5388988" y="4267699"/>
              <a:ext cx="0" cy="171226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870700" y="4318500"/>
              <a:ext cx="1303150" cy="156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904413" y="4682068"/>
            <a:ext cx="122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862" y="1787837"/>
            <a:ext cx="3550920" cy="3810000"/>
          </a:xfrm>
          <a:prstGeom prst="rect">
            <a:avLst/>
          </a:prstGeom>
        </p:spPr>
      </p:pic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80114" y="224074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Cancer cells and blood vessels can now invade the </a:t>
            </a:r>
            <a:r>
              <a:rPr lang="en-US" dirty="0" err="1" smtClean="0"/>
              <a:t>stroma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5505" y="1643173"/>
            <a:ext cx="2480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Basement membrane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05969" y="2043283"/>
            <a:ext cx="230729" cy="210800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402862" y="5071533"/>
            <a:ext cx="1855646" cy="1319294"/>
            <a:chOff x="4402862" y="5071533"/>
            <a:chExt cx="1855646" cy="1319294"/>
          </a:xfrm>
        </p:grpSpPr>
        <p:sp>
          <p:nvSpPr>
            <p:cNvPr id="19" name="TextBox 18"/>
            <p:cNvSpPr txBox="1"/>
            <p:nvPr/>
          </p:nvSpPr>
          <p:spPr>
            <a:xfrm>
              <a:off x="4402862" y="5929162"/>
              <a:ext cx="1855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Blood vessels</a:t>
              </a:r>
              <a:endParaRPr lang="en-US" sz="24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5388988" y="5071533"/>
              <a:ext cx="0" cy="103115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787837"/>
            <a:ext cx="3550920" cy="3810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953708" y="4419600"/>
            <a:ext cx="660400" cy="448733"/>
            <a:chOff x="5953708" y="4419600"/>
            <a:chExt cx="660400" cy="448733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6207708" y="4419600"/>
              <a:ext cx="304800" cy="448733"/>
            </a:xfrm>
            <a:prstGeom prst="line">
              <a:avLst/>
            </a:prstGeom>
            <a:ln>
              <a:solidFill>
                <a:srgbClr val="00009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309308" y="4419600"/>
              <a:ext cx="304800" cy="448733"/>
            </a:xfrm>
            <a:prstGeom prst="line">
              <a:avLst/>
            </a:prstGeom>
            <a:ln>
              <a:solidFill>
                <a:srgbClr val="00009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080708" y="4419600"/>
              <a:ext cx="304800" cy="448733"/>
            </a:xfrm>
            <a:prstGeom prst="line">
              <a:avLst/>
            </a:prstGeom>
            <a:ln>
              <a:solidFill>
                <a:srgbClr val="00009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953708" y="4419600"/>
              <a:ext cx="304800" cy="448733"/>
            </a:xfrm>
            <a:prstGeom prst="line">
              <a:avLst/>
            </a:prstGeom>
            <a:ln>
              <a:solidFill>
                <a:srgbClr val="00009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67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template.thmx</Template>
  <TotalTime>29413</TotalTime>
  <Words>388</Words>
  <Application>Microsoft Macintosh PowerPoint</Application>
  <PresentationFormat>On-screen Show (4:3)</PresentationFormat>
  <Paragraphs>111</Paragraphs>
  <Slides>16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MD template</vt:lpstr>
      <vt:lpstr>PowerPoint Presentation</vt:lpstr>
      <vt:lpstr>Do Now</vt:lpstr>
      <vt:lpstr>Primary vs. secondary tumors</vt:lpstr>
      <vt:lpstr>Tumor invasion</vt:lpstr>
      <vt:lpstr>Invasion and metastasis</vt:lpstr>
      <vt:lpstr>Cancer cells migrate through lymph or blood</vt:lpstr>
      <vt:lpstr>Cancer metastasis is like wound healing</vt:lpstr>
      <vt:lpstr>Cancer cells secrete proteases that break down basement membrane and stroma </vt:lpstr>
      <vt:lpstr>Cancer cells and blood vessels can now invade the stroma</vt:lpstr>
      <vt:lpstr>Tumors recruit blood vessels to provide nutrients</vt:lpstr>
      <vt:lpstr>Activity</vt:lpstr>
      <vt:lpstr>Wrap up: Debrief</vt:lpstr>
      <vt:lpstr>Traveling through the vascular highway</vt:lpstr>
      <vt:lpstr>Wrap up: Arrange these steps in metastasis</vt:lpstr>
      <vt:lpstr>Wrap up: Arrange these steps in metastasis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Revati Francoise Masilamani</cp:lastModifiedBy>
  <cp:revision>401</cp:revision>
  <cp:lastPrinted>2010-11-09T17:54:24Z</cp:lastPrinted>
  <dcterms:created xsi:type="dcterms:W3CDTF">2012-01-20T17:36:20Z</dcterms:created>
  <dcterms:modified xsi:type="dcterms:W3CDTF">2015-06-12T21:44:15Z</dcterms:modified>
</cp:coreProperties>
</file>